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9" r:id="rId4"/>
    <p:sldId id="296" r:id="rId5"/>
    <p:sldId id="262" r:id="rId6"/>
    <p:sldId id="264" r:id="rId7"/>
    <p:sldId id="265" r:id="rId8"/>
    <p:sldId id="268" r:id="rId9"/>
    <p:sldId id="263" r:id="rId10"/>
    <p:sldId id="274" r:id="rId11"/>
    <p:sldId id="290" r:id="rId12"/>
    <p:sldId id="294" r:id="rId13"/>
    <p:sldId id="272" r:id="rId14"/>
    <p:sldId id="271" r:id="rId15"/>
    <p:sldId id="275" r:id="rId16"/>
    <p:sldId id="278" r:id="rId17"/>
    <p:sldId id="299" r:id="rId18"/>
    <p:sldId id="305" r:id="rId19"/>
    <p:sldId id="279" r:id="rId20"/>
    <p:sldId id="302" r:id="rId21"/>
    <p:sldId id="293" r:id="rId22"/>
    <p:sldId id="301" r:id="rId23"/>
    <p:sldId id="280" r:id="rId24"/>
    <p:sldId id="281" r:id="rId25"/>
    <p:sldId id="282" r:id="rId26"/>
    <p:sldId id="286" r:id="rId27"/>
    <p:sldId id="277" r:id="rId28"/>
    <p:sldId id="283" r:id="rId29"/>
    <p:sldId id="287" r:id="rId30"/>
    <p:sldId id="288" r:id="rId31"/>
    <p:sldId id="292" r:id="rId32"/>
    <p:sldId id="269" r:id="rId33"/>
    <p:sldId id="297" r:id="rId34"/>
    <p:sldId id="273" r:id="rId35"/>
    <p:sldId id="306" r:id="rId36"/>
    <p:sldId id="30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>
        <p:scale>
          <a:sx n="147" d="100"/>
          <a:sy n="147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1:15:24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1:15:25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8027,'0'0'0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" panose="020B0503030403020204" pitchFamily="34" charset="0"/>
              </a:defRPr>
            </a:lvl1pPr>
          </a:lstStyle>
          <a:p>
            <a:fld id="{A434D4C5-AABC-7F4D-B692-1794092909A2}" type="datetimeFigureOut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" panose="020B0503030403020204" pitchFamily="34" charset="0"/>
              </a:defRPr>
            </a:lvl1pPr>
          </a:lstStyle>
          <a:p>
            <a:fld id="{C4C066E2-19C1-B54C-8561-9ED05CC12C04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919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066E2-19C1-B54C-8561-9ED05CC12C04}" type="slidenum">
              <a:rPr lang="cs-CZ" smtClean="0"/>
              <a:pPr/>
              <a:t>35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232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89304E24-2686-3642-80F7-7025B1D10229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4190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72931506-5418-8646-8055-6649765AB93A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0124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12C38158-5AD4-1840-BF68-351A4DCB46DC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3842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56D206DE-D659-604F-9039-60FF4928E5BA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1715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D63226C6-9C1D-A44B-B624-821E20A55711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43534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4E5AEB7D-E1BE-1E43-8074-6C3BA378E38B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8091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287A5A38-CB4A-5C42-87C6-4D09972ECA45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2963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C702FAA3-544A-C246-9E80-02C32246C80C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982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C925463D-CE56-1445-B8E1-C0428BAD8A50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1719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 b="0" i="0">
                <a:latin typeface="Source Sans Pro" panose="020B0503030403020204" pitchFamily="34" charset="0"/>
              </a:defRPr>
            </a:lvl1pPr>
            <a:lvl2pPr>
              <a:defRPr sz="2800" b="0" i="0">
                <a:latin typeface="Source Sans Pro" panose="020B0503030403020204" pitchFamily="34" charset="0"/>
              </a:defRPr>
            </a:lvl2pPr>
            <a:lvl3pPr>
              <a:defRPr sz="2400" b="0" i="0">
                <a:latin typeface="Source Sans Pro" panose="020B0503030403020204" pitchFamily="34" charset="0"/>
              </a:defRPr>
            </a:lvl3pPr>
            <a:lvl4pPr>
              <a:defRPr sz="2000" b="0" i="0">
                <a:latin typeface="Source Sans Pro" panose="020B0503030403020204" pitchFamily="34" charset="0"/>
              </a:defRPr>
            </a:lvl4pPr>
            <a:lvl5pPr>
              <a:defRPr sz="2000" b="0" i="0">
                <a:latin typeface="Source Sans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0A438E5C-CE54-4547-9B8B-5F8DE96C0B54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906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A93F9C1D-4E84-CB4B-B94B-82956D354D01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262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73647DB7-7E6E-CA4B-A479-96D748C56627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456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2.png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9949B9-AB9A-C34A-17FC-76DD651038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36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Přenos telemetrických dat z meteorologického balónu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21B3087-49AF-203A-B71A-3E98AB96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49989"/>
            <a:ext cx="6858000" cy="1655762"/>
          </a:xfrm>
        </p:spPr>
        <p:txBody>
          <a:bodyPr>
            <a:normAutofit fontScale="92500" lnSpcReduction="10000"/>
          </a:bodyPr>
          <a:lstStyle/>
          <a:p>
            <a:r>
              <a:rPr lang="cs-CZ" sz="20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Jakub Dvořák</a:t>
            </a:r>
          </a:p>
          <a:p>
            <a:r>
              <a:rPr lang="cs-CZ" sz="20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katedra elektromagnetického pole</a:t>
            </a:r>
          </a:p>
          <a:p>
            <a:pPr>
              <a:lnSpc>
                <a:spcPct val="200000"/>
              </a:lnSpc>
            </a:pPr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ČVUT FEL</a:t>
            </a:r>
          </a:p>
          <a:p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Praha 2022</a:t>
            </a:r>
          </a:p>
        </p:txBody>
      </p:sp>
    </p:spTree>
    <p:extLst>
      <p:ext uri="{BB962C8B-B14F-4D97-AF65-F5344CB8AC3E}">
        <p14:creationId xmlns:p14="http://schemas.microsoft.com/office/powerpoint/2010/main" val="53895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5CDF1D-01AE-C2D0-00C3-611055D4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- testování</a:t>
            </a:r>
          </a:p>
        </p:txBody>
      </p:sp>
      <p:pic>
        <p:nvPicPr>
          <p:cNvPr id="6" name="Zástupný obsah 5" descr="Obsah obrázku interiér, bílé zboží, myčka, spotřebič&#10;&#10;Popis byl vytvořen automaticky">
            <a:extLst>
              <a:ext uri="{FF2B5EF4-FFF2-40B4-BE49-F238E27FC236}">
                <a16:creationId xmlns:a16="http://schemas.microsoft.com/office/drawing/2014/main" id="{26F41D35-66C6-28AA-FA18-7CBEC15AD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59" r="17670"/>
          <a:stretch/>
        </p:blipFill>
        <p:spPr>
          <a:xfrm>
            <a:off x="5171422" y="1690689"/>
            <a:ext cx="3785420" cy="4031685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9DECA18-CDFC-A030-6180-C7124A38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9</a:t>
            </a:fld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A02D186-EDF1-9C10-5564-3AD850ACE141}"/>
              </a:ext>
            </a:extLst>
          </p:cNvPr>
          <p:cNvSpPr txBox="1"/>
          <p:nvPr/>
        </p:nvSpPr>
        <p:spPr>
          <a:xfrm>
            <a:off x="1086370" y="5722374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Průběh teploty v </a:t>
            </a:r>
            <a:r>
              <a:rPr lang="cs-CZ" dirty="0" err="1"/>
              <a:t>klimakomoře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B12C9B79-B9E0-14AF-B44A-86603D38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281" y="-365127"/>
            <a:ext cx="5428510" cy="768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49B809-B7E6-B70D-C87A-964E00B8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Měření baterií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B73BCC1E-A14C-284F-9C41-40DE3E474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26" b="97109" l="1385" r="99677">
                        <a14:foregroundMark x1="8403" y1="7264" x2="8403" y2="49506"/>
                        <a14:foregroundMark x1="8403" y1="49506" x2="24192" y2="12271"/>
                        <a14:foregroundMark x1="24192" y1="12271" x2="22345" y2="70169"/>
                        <a14:foregroundMark x1="22345" y1="70169" x2="35919" y2="43512"/>
                        <a14:foregroundMark x1="35919" y1="43512" x2="39751" y2="82793"/>
                        <a14:foregroundMark x1="39751" y1="82793" x2="59234" y2="44781"/>
                        <a14:foregroundMark x1="59234" y1="44781" x2="63343" y2="58886"/>
                        <a14:foregroundMark x1="63343" y1="58886" x2="63066" y2="85896"/>
                        <a14:foregroundMark x1="63066" y1="85896" x2="82087" y2="50494"/>
                        <a14:foregroundMark x1="82087" y1="50494" x2="81902" y2="73554"/>
                        <a14:foregroundMark x1="81902" y1="73554" x2="99677" y2="48378"/>
                        <a14:foregroundMark x1="84995" y1="31523" x2="56002" y2="27292"/>
                        <a14:foregroundMark x1="56002" y1="27292" x2="75208" y2="20733"/>
                        <a14:foregroundMark x1="70539" y1="13070" x2="66528" y2="6488"/>
                        <a14:foregroundMark x1="75208" y1="20733" x2="70743" y2="13406"/>
                        <a14:foregroundMark x1="66528" y1="6488" x2="26500" y2="6559"/>
                        <a14:foregroundMark x1="27354" y1="11556" x2="28393" y2="17630"/>
                        <a14:foregroundMark x1="26500" y1="6559" x2="26987" y2="9407"/>
                        <a14:foregroundMark x1="28393" y1="17630" x2="31348" y2="20310"/>
                        <a14:foregroundMark x1="54432" y1="22920" x2="54432" y2="22920"/>
                        <a14:foregroundMark x1="2770" y1="25740" x2="3463" y2="81876"/>
                        <a14:foregroundMark x1="3463" y1="81876" x2="10526" y2="92595"/>
                        <a14:foregroundMark x1="10526" y1="92595" x2="26824" y2="95980"/>
                        <a14:foregroundMark x1="26824" y1="95980" x2="45522" y2="95063"/>
                        <a14:foregroundMark x1="45522" y1="95063" x2="72669" y2="96685"/>
                        <a14:foregroundMark x1="72669" y1="96685" x2="82364" y2="96474"/>
                        <a14:foregroundMark x1="82364" y1="96474" x2="93860" y2="97179"/>
                        <a14:foregroundMark x1="16528" y1="5148" x2="8680" y2="5430"/>
                        <a14:foregroundMark x1="8680" y1="5430" x2="2862" y2="14810"/>
                        <a14:foregroundMark x1="2862" y1="14810" x2="6140" y2="84767"/>
                        <a14:foregroundMark x1="1385" y1="3526" x2="25069" y2="4020"/>
                        <a14:foregroundMark x1="24007" y1="7475" x2="80563" y2="8181"/>
                        <a14:foregroundMark x1="80563" y1="8181" x2="90166" y2="7475"/>
                        <a14:foregroundMark x1="90166" y1="7475" x2="85411" y2="18124"/>
                        <a14:foregroundMark x1="85411" y1="18124" x2="34857" y2="25740"/>
                        <a14:foregroundMark x1="34857" y1="25740" x2="33472" y2="26869"/>
                        <a14:foregroundMark x1="33472" y1="16361" x2="68329" y2="17772"/>
                        <a14:backgroundMark x1="25993" y1="6484" x2="25993" y2="0"/>
                        <a14:backgroundMark x1="25993" y1="9379" x2="25993" y2="8516"/>
                        <a14:backgroundMark x1="25716" y1="10296" x2="69575" y2="15867"/>
                        <a14:backgroundMark x1="73141" y1="7072" x2="75208" y2="1975"/>
                        <a14:backgroundMark x1="69575" y1="15867" x2="72322" y2="9094"/>
                        <a14:backgroundMark x1="75208" y1="1975" x2="75392" y2="705"/>
                      </a14:backgroundRemoval>
                    </a14:imgEffect>
                  </a14:imgLayer>
                </a14:imgProps>
              </a:ext>
            </a:extLst>
          </a:blip>
          <a:srcRect t="263" b="-1"/>
          <a:stretch/>
        </p:blipFill>
        <p:spPr>
          <a:xfrm>
            <a:off x="1546358" y="1293693"/>
            <a:ext cx="4251138" cy="2775753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677B923-E7EB-E1F8-59A7-BF79C9E1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10</a:t>
            </a:fld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985EED8-62C9-2CA3-8C54-BD7FB9E89A22}"/>
              </a:ext>
            </a:extLst>
          </p:cNvPr>
          <p:cNvSpPr txBox="1"/>
          <p:nvPr/>
        </p:nvSpPr>
        <p:spPr>
          <a:xfrm>
            <a:off x="5797496" y="2358403"/>
            <a:ext cx="312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Závislost napětí článku v čase, t = -40 °C, I = 500 mA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75E3545-EBD5-05C9-B189-62266059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48" y="4329953"/>
            <a:ext cx="6662098" cy="239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0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2818F6-AAA3-1030-336E-B5E29AF0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Testování spoje na zemi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B9B83122-75EF-BD0B-0A44-506DD2628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21" y="5073124"/>
            <a:ext cx="7886700" cy="168818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2224A6E-9218-A058-1F44-2286CA67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11</a:t>
            </a:fld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78689B6-F2A0-0C5C-46F9-10E0224D5680}"/>
              </a:ext>
            </a:extLst>
          </p:cNvPr>
          <p:cNvSpPr txBox="1"/>
          <p:nvPr/>
        </p:nvSpPr>
        <p:spPr>
          <a:xfrm>
            <a:off x="3094255" y="4430608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Přímá viditelnost Petřiny - Říp</a:t>
            </a:r>
          </a:p>
        </p:txBody>
      </p:sp>
      <p:pic>
        <p:nvPicPr>
          <p:cNvPr id="10" name="Obrázek 9" descr="Obsah obrázku mapa&#10;&#10;Popis byl vytvořen automaticky">
            <a:extLst>
              <a:ext uri="{FF2B5EF4-FFF2-40B4-BE49-F238E27FC236}">
                <a16:creationId xmlns:a16="http://schemas.microsoft.com/office/drawing/2014/main" id="{8FF0A6BA-89F8-6D78-DB0E-08AEC62D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796" y="1363984"/>
            <a:ext cx="5794408" cy="37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0C32EA-4E94-018A-FA6D-AAD7187C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Experiment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CE761F8-A931-FF42-DA72-3AAAC0A4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53" y="1847851"/>
            <a:ext cx="3732710" cy="4351338"/>
          </a:xfrm>
        </p:spPr>
        <p:txBody>
          <a:bodyPr>
            <a:normAutofit lnSpcReduction="10000"/>
          </a:bodyPr>
          <a:lstStyle/>
          <a:p>
            <a:r>
              <a:rPr lang="cs-CZ" dirty="0"/>
              <a:t>Predikce letu</a:t>
            </a:r>
          </a:p>
          <a:p>
            <a:r>
              <a:rPr lang="cs-CZ" dirty="0"/>
              <a:t>Start</a:t>
            </a:r>
          </a:p>
          <a:p>
            <a:pPr lvl="1"/>
            <a:r>
              <a:rPr lang="cs-CZ" dirty="0"/>
              <a:t>4. dubna 2022, </a:t>
            </a:r>
            <a:br>
              <a:rPr lang="cs-CZ" dirty="0"/>
            </a:br>
            <a:r>
              <a:rPr lang="cs-CZ" dirty="0"/>
              <a:t>Praha Libuš</a:t>
            </a:r>
          </a:p>
          <a:p>
            <a:r>
              <a:rPr lang="cs-CZ" dirty="0"/>
              <a:t>Následování sondy</a:t>
            </a:r>
          </a:p>
          <a:p>
            <a:r>
              <a:rPr lang="cs-CZ" dirty="0"/>
              <a:t>Dopad do Klánovického lesa</a:t>
            </a:r>
          </a:p>
          <a:p>
            <a:r>
              <a:rPr lang="cs-CZ" dirty="0"/>
              <a:t>Zjištění pozice pomocí sondy ČHMÚ</a:t>
            </a:r>
          </a:p>
          <a:p>
            <a:r>
              <a:rPr lang="cs-CZ" dirty="0"/>
              <a:t>Nález sondy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8825BA4-623E-6D8D-A706-E9F8DC9D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12</a:t>
            </a:fld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1B94C02-3221-FE69-F2CE-E2C7665CD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4" r="20315"/>
          <a:stretch/>
        </p:blipFill>
        <p:spPr>
          <a:xfrm>
            <a:off x="4928622" y="3667319"/>
            <a:ext cx="3058656" cy="3054157"/>
          </a:xfrm>
          <a:prstGeom prst="rect">
            <a:avLst/>
          </a:prstGeom>
        </p:spPr>
      </p:pic>
      <p:pic>
        <p:nvPicPr>
          <p:cNvPr id="7" name="Zástupný obsah 5" descr="Obsah obrázku obloha, exteriér, letadlo, letící&#10;&#10;Popis byl vytvořen automaticky">
            <a:extLst>
              <a:ext uri="{FF2B5EF4-FFF2-40B4-BE49-F238E27FC236}">
                <a16:creationId xmlns:a16="http://schemas.microsoft.com/office/drawing/2014/main" id="{737F1155-40D7-1302-EFA9-6AE2F5D4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5865"/>
            <a:ext cx="4109989" cy="27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40A57C-CB2D-9542-EA4D-6A689234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Sledovač sondy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E14407-1495-A81F-3306-0E334EB07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cs-CZ" dirty="0"/>
              <a:t>Vizualizace telemetrických dat</a:t>
            </a:r>
          </a:p>
          <a:p>
            <a:r>
              <a:rPr lang="cs-CZ" dirty="0"/>
              <a:t>Zobrazení pozice na mapě</a:t>
            </a:r>
          </a:p>
          <a:p>
            <a:r>
              <a:rPr lang="cs-CZ" dirty="0"/>
              <a:t>Python</a:t>
            </a:r>
          </a:p>
          <a:p>
            <a:pPr lvl="1"/>
            <a:r>
              <a:rPr lang="cs-CZ" dirty="0"/>
              <a:t>GMPLOT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F15455B-A49E-66F6-3A61-BCB483F9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13</a:t>
            </a:fld>
            <a:endParaRPr lang="cs-CZ" dirty="0"/>
          </a:p>
        </p:txBody>
      </p:sp>
      <p:pic>
        <p:nvPicPr>
          <p:cNvPr id="6" name="Obrázek 5" descr="Obsah obrázku mapa&#10;&#10;Popis byl vytvořen automaticky">
            <a:extLst>
              <a:ext uri="{FF2B5EF4-FFF2-40B4-BE49-F238E27FC236}">
                <a16:creationId xmlns:a16="http://schemas.microsoft.com/office/drawing/2014/main" id="{152A0A93-06F7-139D-739E-A36290E8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38" y="2700393"/>
            <a:ext cx="5507909" cy="3086044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0546F794-1ECB-A379-AF93-C8C74460B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29"/>
          <a:stretch/>
        </p:blipFill>
        <p:spPr>
          <a:xfrm>
            <a:off x="3180937" y="5446915"/>
            <a:ext cx="5507909" cy="6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1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FEFB7F-DEA0-DAA4-0BA4-6C129C67F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428264" cy="1325563"/>
          </a:xfrm>
        </p:spPr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Profil teploty, vlhkosti a </a:t>
            </a:r>
            <a:r>
              <a:rPr lang="cs-CZ" b="1" dirty="0" err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refraktivit</a:t>
            </a:r>
            <a:endParaRPr lang="cs-CZ" b="1" dirty="0"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C04C777-F4BB-E46A-5EBF-32734766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14</a:t>
            </a:fld>
            <a:endParaRPr lang="cs-CZ" dirty="0"/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946A975D-ACB8-5DFB-1450-0394AE18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84" y="-824379"/>
            <a:ext cx="7159831" cy="101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7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F64DAD8-7599-9905-6970-1612B43BA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9"/>
            <a:ext cx="5360906" cy="402068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FA78726-8A0F-1483-97D9-8337087B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Profil </a:t>
            </a:r>
            <a:r>
              <a:rPr lang="cs-CZ" b="1" dirty="0" err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refraktivity</a:t>
            </a:r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- proložení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28527DE-BA8B-EC01-89EC-50807C14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15</a:t>
            </a:fld>
            <a:endParaRPr lang="cs-CZ" dirty="0"/>
          </a:p>
        </p:txBody>
      </p:sp>
      <p:pic>
        <p:nvPicPr>
          <p:cNvPr id="7" name="Obrázek 6" descr="Obsah obrázku text&#10;&#10;Popis byl vytvořen automaticky">
            <a:extLst>
              <a:ext uri="{FF2B5EF4-FFF2-40B4-BE49-F238E27FC236}">
                <a16:creationId xmlns:a16="http://schemas.microsoft.com/office/drawing/2014/main" id="{61BD100B-271C-876B-7C87-BFCFBEC1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99" y="1892259"/>
            <a:ext cx="2514600" cy="8001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26FAA677-CA0A-AF3A-2130-60F41A9978E4}"/>
              </a:ext>
            </a:extLst>
          </p:cNvPr>
          <p:cNvSpPr txBox="1"/>
          <p:nvPr/>
        </p:nvSpPr>
        <p:spPr>
          <a:xfrm>
            <a:off x="5025509" y="1835091"/>
            <a:ext cx="177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Aproximace exponenciálním </a:t>
            </a:r>
          </a:p>
          <a:p>
            <a:r>
              <a:rPr lang="cs-CZ" dirty="0">
                <a:latin typeface="Source Sans Pro" panose="020B0503030403020204" pitchFamily="34" charset="0"/>
              </a:rPr>
              <a:t>modelem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4343EEE-A4A5-5B69-9E43-B558C7D057A4}"/>
              </a:ext>
            </a:extLst>
          </p:cNvPr>
          <p:cNvSpPr txBox="1"/>
          <p:nvPr/>
        </p:nvSpPr>
        <p:spPr>
          <a:xfrm>
            <a:off x="5009332" y="2902823"/>
            <a:ext cx="53229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i="1" dirty="0">
                <a:latin typeface="LMMathItalic10"/>
              </a:rPr>
              <a:t>N</a:t>
            </a:r>
            <a:r>
              <a:rPr lang="cs-CZ" baseline="-25000" dirty="0">
                <a:latin typeface="LMMathItalic10"/>
              </a:rPr>
              <a:t>0</a:t>
            </a:r>
            <a:r>
              <a:rPr lang="cs-CZ" sz="1100" dirty="0">
                <a:effectLst/>
                <a:latin typeface="LMRoman8"/>
              </a:rPr>
              <a:t> </a:t>
            </a:r>
            <a:r>
              <a:rPr lang="cs-CZ" sz="1800" dirty="0">
                <a:effectLst/>
                <a:latin typeface="LMRoman10"/>
              </a:rPr>
              <a:t>hodnota </a:t>
            </a:r>
            <a:r>
              <a:rPr lang="cs-CZ" sz="1800" dirty="0" err="1">
                <a:effectLst/>
                <a:latin typeface="LMRoman10"/>
              </a:rPr>
              <a:t>refraktivity</a:t>
            </a:r>
            <a:r>
              <a:rPr lang="cs-CZ" sz="1800" dirty="0">
                <a:effectLst/>
                <a:latin typeface="LMRoman10"/>
              </a:rPr>
              <a:t> v 0 km (N) </a:t>
            </a:r>
          </a:p>
          <a:p>
            <a:r>
              <a:rPr lang="cs-CZ" i="1" dirty="0">
                <a:latin typeface="LMRoman10"/>
              </a:rPr>
              <a:t>h</a:t>
            </a:r>
            <a:r>
              <a:rPr lang="cs-CZ" baseline="-25000" dirty="0">
                <a:latin typeface="LMRoman10"/>
              </a:rPr>
              <a:t>0</a:t>
            </a:r>
            <a:r>
              <a:rPr lang="cs-CZ" dirty="0">
                <a:latin typeface="LMRoman10"/>
              </a:rPr>
              <a:t> výškové měřítko (km)</a:t>
            </a:r>
          </a:p>
          <a:p>
            <a:endParaRPr lang="cs-CZ" dirty="0">
              <a:latin typeface="LMRoman10"/>
            </a:endParaRPr>
          </a:p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Globální světový průměr </a:t>
            </a:r>
          </a:p>
          <a:p>
            <a:r>
              <a:rPr lang="cs-CZ" dirty="0">
                <a:latin typeface="Source Sans Pro" panose="020B0503030403020204" pitchFamily="34" charset="0"/>
              </a:rPr>
              <a:t>N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315 N a h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7,35 km</a:t>
            </a:r>
          </a:p>
          <a:p>
            <a:endParaRPr lang="cs-CZ" dirty="0">
              <a:latin typeface="Source Sans Pro" panose="020B0503030403020204" pitchFamily="34" charset="0"/>
            </a:endParaRPr>
          </a:p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Naměřené hodnoty </a:t>
            </a:r>
          </a:p>
          <a:p>
            <a:r>
              <a:rPr lang="cs-CZ" dirty="0">
                <a:latin typeface="Source Sans Pro" panose="020B0503030403020204" pitchFamily="34" charset="0"/>
              </a:rPr>
              <a:t>N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304,7 N a h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8,13 km</a:t>
            </a:r>
          </a:p>
          <a:p>
            <a:br>
              <a:rPr lang="cs-CZ" dirty="0">
                <a:latin typeface="Source Sans Pro" panose="020B0503030403020204" pitchFamily="34" charset="0"/>
              </a:rPr>
            </a:br>
            <a:endParaRPr lang="cs-CZ" dirty="0">
              <a:latin typeface="Source Sans Pro" panose="020B0503030403020204" pitchFamily="34" charset="0"/>
            </a:endParaRPr>
          </a:p>
          <a:p>
            <a:endParaRPr lang="cs-CZ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6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1DA9BF-CB71-30EB-3135-1901B4F7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20E4D0B-BDC7-3578-3A44-CB231F0B9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Realizace sondy schopné měřit podmínky ve vyšších vrstvách atmosféry</a:t>
            </a:r>
          </a:p>
          <a:p>
            <a:r>
              <a:rPr lang="cs-CZ" dirty="0"/>
              <a:t>Realizace sledovacího SW</a:t>
            </a:r>
          </a:p>
          <a:p>
            <a:r>
              <a:rPr lang="cs-CZ" dirty="0"/>
              <a:t>Výškový gradient </a:t>
            </a:r>
            <a:r>
              <a:rPr lang="cs-CZ" dirty="0" err="1"/>
              <a:t>refraktivity</a:t>
            </a:r>
            <a:endParaRPr lang="cs-CZ" dirty="0"/>
          </a:p>
          <a:p>
            <a:r>
              <a:rPr lang="cs-CZ" dirty="0"/>
              <a:t>Přerušení vysílání v 10 km</a:t>
            </a:r>
          </a:p>
          <a:p>
            <a:r>
              <a:rPr lang="cs-CZ" dirty="0"/>
              <a:t>Problémy anténního sledovače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520E07E-B5E8-8BDD-97DC-4C854AD0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2065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Obrázek 10" descr="Obsah obrázku obloha, exteriér, tráva&#10;&#10;Popis byl vytvořen automaticky">
            <a:extLst>
              <a:ext uri="{FF2B5EF4-FFF2-40B4-BE49-F238E27FC236}">
                <a16:creationId xmlns:a16="http://schemas.microsoft.com/office/drawing/2014/main" id="{F19C8135-5A93-233B-0C89-DE533FA3D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4" r="-4" b="-4"/>
          <a:stretch/>
        </p:blipFill>
        <p:spPr>
          <a:xfrm>
            <a:off x="241297" y="321732"/>
            <a:ext cx="4256173" cy="3017405"/>
          </a:xfrm>
          <a:prstGeom prst="rect">
            <a:avLst/>
          </a:prstGeom>
        </p:spPr>
      </p:pic>
      <p:pic>
        <p:nvPicPr>
          <p:cNvPr id="9" name="Obrázek 8" descr="Obsah obrázku obloha, strom, exteriér, rostlina&#10;&#10;Popis byl vytvořen automaticky">
            <a:extLst>
              <a:ext uri="{FF2B5EF4-FFF2-40B4-BE49-F238E27FC236}">
                <a16:creationId xmlns:a16="http://schemas.microsoft.com/office/drawing/2014/main" id="{2BE40AD8-95DA-0367-EB95-0262A69D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98" r="-2" b="11939"/>
          <a:stretch/>
        </p:blipFill>
        <p:spPr>
          <a:xfrm>
            <a:off x="241297" y="3510853"/>
            <a:ext cx="4256173" cy="2789954"/>
          </a:xfrm>
          <a:prstGeom prst="rect">
            <a:avLst/>
          </a:prstGeom>
        </p:spPr>
      </p:pic>
      <p:pic>
        <p:nvPicPr>
          <p:cNvPr id="8" name="Obrázek 7" descr="Obsah obrázku osoba&#10;&#10;Popis byl vytvořen automaticky">
            <a:extLst>
              <a:ext uri="{FF2B5EF4-FFF2-40B4-BE49-F238E27FC236}">
                <a16:creationId xmlns:a16="http://schemas.microsoft.com/office/drawing/2014/main" id="{C176E2F0-2DD4-8608-2A97-1C18DEDCD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92" r="2" b="1539"/>
          <a:stretch/>
        </p:blipFill>
        <p:spPr>
          <a:xfrm>
            <a:off x="4646529" y="321733"/>
            <a:ext cx="4256173" cy="5979074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9411272-5E7D-5A46-6631-40ADD47B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4D85E4F-027E-5741-9951-43D01A38A018}" type="slidenum">
              <a:rPr lang="en-US" smtClean="0">
                <a:latin typeface="+mn-lt"/>
              </a:rPr>
              <a:pPr defTabSz="914400">
                <a:spcAft>
                  <a:spcPts val="600"/>
                </a:spcAft>
              </a:pPr>
              <a:t>17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5296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F8B898-8DFB-E268-1043-BEDD47002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FD266B5-8031-0929-340A-E35C0601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656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AD28C1-C7E4-6D89-EC64-11589DD8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Osnova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5422F7-AABB-36B3-EAFE-F74211F1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Zadání práce</a:t>
            </a:r>
          </a:p>
          <a:p>
            <a:r>
              <a:rPr lang="cs-CZ" dirty="0"/>
              <a:t>Návrh experimentu</a:t>
            </a:r>
          </a:p>
          <a:p>
            <a:r>
              <a:rPr lang="cs-CZ" dirty="0"/>
              <a:t>Dílčí části práce</a:t>
            </a:r>
          </a:p>
          <a:p>
            <a:r>
              <a:rPr lang="cs-CZ" dirty="0"/>
              <a:t>Průběh experimentu</a:t>
            </a:r>
          </a:p>
          <a:p>
            <a:r>
              <a:rPr lang="cs-CZ" dirty="0"/>
              <a:t>Vyhodnocení dat</a:t>
            </a:r>
          </a:p>
          <a:p>
            <a:r>
              <a:rPr lang="cs-CZ" dirty="0"/>
              <a:t>Závěr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708E7B0-09E1-B77F-3958-9256D834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1372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6C1A00-9023-DD93-3ADB-954A1125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777183"/>
          </a:xfrm>
        </p:spPr>
        <p:txBody>
          <a:bodyPr>
            <a:noAutofit/>
          </a:bodyPr>
          <a:lstStyle/>
          <a:p>
            <a:r>
              <a:rPr lang="cs-CZ" sz="2800" dirty="0"/>
              <a:t>Proč jste z GPS přijímače nevyčítal přímo zprávy GPGGA, které obsahují všechny nezbytné informace o poloze a také kvalitě příjmu GPS signálu? </a:t>
            </a:r>
            <a:br>
              <a:rPr lang="cs-CZ" sz="2800" dirty="0"/>
            </a:br>
            <a:endParaRPr lang="cs-CZ" sz="28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09C89B-9428-7237-2EC8-DEA985B2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2309"/>
            <a:ext cx="7886700" cy="4034653"/>
          </a:xfrm>
        </p:spPr>
        <p:txBody>
          <a:bodyPr/>
          <a:lstStyle/>
          <a:p>
            <a:r>
              <a:rPr lang="cs-CZ" dirty="0"/>
              <a:t>Možnost snadného výběru posílaných informací</a:t>
            </a:r>
          </a:p>
          <a:p>
            <a:r>
              <a:rPr lang="cs-CZ" dirty="0"/>
              <a:t>Nekritická doba příjmu NMEA zprávy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EC54AAA-3CCD-9BD9-C1B2-54E03E34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9856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1E2A3345-9CA9-395D-2398-62C811584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79803"/>
            <a:ext cx="7886700" cy="70449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F2E013D-CF18-582E-120D-4BA01600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20</a:t>
            </a:fld>
            <a:endParaRPr lang="cs-CZ" dirty="0"/>
          </a:p>
        </p:txBody>
      </p:sp>
      <p:pic>
        <p:nvPicPr>
          <p:cNvPr id="8" name="Obrázek 7" descr="Obsah obrázku stůl&#10;&#10;Popis byl vytvořen automaticky">
            <a:extLst>
              <a:ext uri="{FF2B5EF4-FFF2-40B4-BE49-F238E27FC236}">
                <a16:creationId xmlns:a16="http://schemas.microsoft.com/office/drawing/2014/main" id="{3B6FB93D-7C88-384A-6F34-D2918876F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08893"/>
            <a:ext cx="7886700" cy="1329628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B5DBCD57-6E2A-881E-980F-1DF0C4459537}"/>
              </a:ext>
            </a:extLst>
          </p:cNvPr>
          <p:cNvSpPr txBox="1"/>
          <p:nvPr/>
        </p:nvSpPr>
        <p:spPr>
          <a:xfrm>
            <a:off x="3861613" y="258429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Vysílaná data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67DB38A-CF51-A629-124F-3539AB48411D}"/>
              </a:ext>
            </a:extLst>
          </p:cNvPr>
          <p:cNvSpPr txBox="1"/>
          <p:nvPr/>
        </p:nvSpPr>
        <p:spPr>
          <a:xfrm>
            <a:off x="3805668" y="503852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Ukládaná data</a:t>
            </a:r>
          </a:p>
        </p:txBody>
      </p:sp>
      <p:sp>
        <p:nvSpPr>
          <p:cNvPr id="11" name="Nadpis 1">
            <a:extLst>
              <a:ext uri="{FF2B5EF4-FFF2-40B4-BE49-F238E27FC236}">
                <a16:creationId xmlns:a16="http://schemas.microsoft.com/office/drawing/2014/main" id="{7ED8C771-EB3D-EAEF-A2F4-76F764649BFF}"/>
              </a:ext>
            </a:extLst>
          </p:cNvPr>
          <p:cNvSpPr txBox="1">
            <a:spLocks/>
          </p:cNvSpPr>
          <p:nvPr/>
        </p:nvSpPr>
        <p:spPr>
          <a:xfrm>
            <a:off x="662377" y="24370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cs-CZ" sz="2800" dirty="0"/>
              <a:t>Jak se lišila data, která jste zapisoval na SD kartu a data, která jste odesílal na pozemní stanici?</a:t>
            </a:r>
          </a:p>
        </p:txBody>
      </p:sp>
    </p:spTree>
    <p:extLst>
      <p:ext uri="{BB962C8B-B14F-4D97-AF65-F5344CB8AC3E}">
        <p14:creationId xmlns:p14="http://schemas.microsoft.com/office/powerpoint/2010/main" val="2730728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08309C-B108-775F-9A68-6DD6713C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Šly by pro potřeby vašeho měření použít také </a:t>
            </a:r>
            <a:r>
              <a:rPr lang="cs-CZ" sz="2800" dirty="0" err="1"/>
              <a:t>signálova</a:t>
            </a:r>
            <a:r>
              <a:rPr lang="cs-CZ" sz="2800" dirty="0"/>
              <a:t>́ metadata z použitého modulu Telit LE70-868? </a:t>
            </a:r>
          </a:p>
        </p:txBody>
      </p:sp>
      <p:pic>
        <p:nvPicPr>
          <p:cNvPr id="6" name="Zástupný obsah 5" descr="Obsah obrázku stůl&#10;&#10;Popis byl vytvořen automaticky">
            <a:extLst>
              <a:ext uri="{FF2B5EF4-FFF2-40B4-BE49-F238E27FC236}">
                <a16:creationId xmlns:a16="http://schemas.microsoft.com/office/drawing/2014/main" id="{4A4FECE0-EB12-CD77-BD53-E6B7D1211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64649"/>
            <a:ext cx="7886700" cy="3873290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7EB949C-993D-0806-BF39-04960EC6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21</a:t>
            </a:fld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5C5695F-50D6-CBE9-E829-A2AC1DA5B54A}"/>
              </a:ext>
            </a:extLst>
          </p:cNvPr>
          <p:cNvSpPr txBox="1"/>
          <p:nvPr/>
        </p:nvSpPr>
        <p:spPr>
          <a:xfrm>
            <a:off x="2785293" y="5987019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Pinout</a:t>
            </a:r>
            <a:r>
              <a:rPr lang="cs-CZ" dirty="0"/>
              <a:t> vývojového modulu </a:t>
            </a:r>
            <a:r>
              <a:rPr lang="cs-CZ" dirty="0" err="1"/>
              <a:t>tRF</a:t>
            </a:r>
            <a:r>
              <a:rPr lang="cs-CZ" dirty="0"/>
              <a:t> </a:t>
            </a:r>
            <a:r>
              <a:rPr lang="cs-CZ" dirty="0" err="1"/>
              <a:t>click</a:t>
            </a: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672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89889F9-3715-EB40-509F-9848FDE3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40779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2B2D3ED4-8851-A694-476D-F8B26CF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Sundávání sondy</a:t>
            </a:r>
          </a:p>
        </p:txBody>
      </p:sp>
      <p:pic>
        <p:nvPicPr>
          <p:cNvPr id="6" name="Zástupný obsah 5" descr="Obsah obrázku obloha, exteriér, letící, letadlo&#10;&#10;Popis byl vytvořen automaticky">
            <a:extLst>
              <a:ext uri="{FF2B5EF4-FFF2-40B4-BE49-F238E27FC236}">
                <a16:creationId xmlns:a16="http://schemas.microsoft.com/office/drawing/2014/main" id="{CFCA941B-E995-7C4B-FB0F-9BD67A844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1399" y="1463055"/>
            <a:ext cx="3717376" cy="5258421"/>
          </a:xfrm>
        </p:spPr>
      </p:pic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107249E0-E894-37F3-787E-A7F227EA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23</a:t>
            </a:fld>
            <a:endParaRPr lang="cs-CZ" dirty="0"/>
          </a:p>
        </p:txBody>
      </p:sp>
      <p:pic>
        <p:nvPicPr>
          <p:cNvPr id="8" name="Obrázek 7" descr="Obsah obrázku obloha, strom, exteriér, rostlina&#10;&#10;Popis byl vytvořen automaticky">
            <a:extLst>
              <a:ext uri="{FF2B5EF4-FFF2-40B4-BE49-F238E27FC236}">
                <a16:creationId xmlns:a16="http://schemas.microsoft.com/office/drawing/2014/main" id="{2AFC72A7-C7BC-956A-95CF-A108B985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25" y="1463055"/>
            <a:ext cx="3942474" cy="52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5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 descr="Obsah obrázku obloha, exteriér, letecká doprava, modrá&#10;&#10;Popis byl vytvořen automaticky">
            <a:extLst>
              <a:ext uri="{FF2B5EF4-FFF2-40B4-BE49-F238E27FC236}">
                <a16:creationId xmlns:a16="http://schemas.microsoft.com/office/drawing/2014/main" id="{DF8336FB-F77E-E13A-A1BD-C6C5428E8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642" y="0"/>
            <a:ext cx="5156716" cy="6877964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7D7364C-3E8C-8316-5714-7B88C12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40375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AC9D90-4355-17ED-E3D4-3CA06973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Model ITU-R P.453</a:t>
            </a:r>
            <a:endParaRPr lang="cs-CZ" sz="900" b="1" dirty="0">
              <a:solidFill>
                <a:srgbClr val="FF0000"/>
              </a:solidFill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E582132-FDF3-0500-0D39-C24E7CF6E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256" y="1690689"/>
            <a:ext cx="3251200" cy="800100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C143A46-873E-214D-783B-9983C1B7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25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5944494-33E2-6479-B4DA-E5BFD313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56" y="2823370"/>
            <a:ext cx="3073400" cy="800100"/>
          </a:xfrm>
          <a:prstGeom prst="rect">
            <a:avLst/>
          </a:prstGeom>
        </p:spPr>
      </p:pic>
      <p:pic>
        <p:nvPicPr>
          <p:cNvPr id="10" name="Obrázek 9" descr="Obsah obrázku text&#10;&#10;Popis byl vytvořen automaticky">
            <a:extLst>
              <a:ext uri="{FF2B5EF4-FFF2-40B4-BE49-F238E27FC236}">
                <a16:creationId xmlns:a16="http://schemas.microsoft.com/office/drawing/2014/main" id="{B0072D55-B464-0AC5-979B-AEC787A8D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4499507"/>
            <a:ext cx="2514600" cy="800100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9847808-3FCE-C44B-0245-12F2417CDF77}"/>
              </a:ext>
            </a:extLst>
          </p:cNvPr>
          <p:cNvSpPr txBox="1"/>
          <p:nvPr/>
        </p:nvSpPr>
        <p:spPr>
          <a:xfrm>
            <a:off x="628650" y="1897502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Přibližné vyjádření </a:t>
            </a:r>
            <a:r>
              <a:rPr lang="cs-CZ" dirty="0" err="1">
                <a:latin typeface="Source Sans Pro" panose="020B0503030403020204" pitchFamily="34" charset="0"/>
              </a:rPr>
              <a:t>refraktivity</a:t>
            </a:r>
            <a:endParaRPr lang="cs-CZ" dirty="0">
              <a:latin typeface="Source Sans Pro" panose="020B0503030403020204" pitchFamily="34" charset="0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E30FF21-8AC9-01F7-3069-3771C455235E}"/>
              </a:ext>
            </a:extLst>
          </p:cNvPr>
          <p:cNvSpPr txBox="1"/>
          <p:nvPr/>
        </p:nvSpPr>
        <p:spPr>
          <a:xfrm>
            <a:off x="722265" y="4499507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Aproximace exponenciálním </a:t>
            </a:r>
          </a:p>
          <a:p>
            <a:r>
              <a:rPr lang="cs-CZ" dirty="0">
                <a:latin typeface="Source Sans Pro" panose="020B0503030403020204" pitchFamily="34" charset="0"/>
              </a:rPr>
              <a:t>modelem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79EAAE8-1616-2665-7F96-FE132E196D46}"/>
              </a:ext>
            </a:extLst>
          </p:cNvPr>
          <p:cNvSpPr txBox="1"/>
          <p:nvPr/>
        </p:nvSpPr>
        <p:spPr>
          <a:xfrm>
            <a:off x="722265" y="5436980"/>
            <a:ext cx="53229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i="1" dirty="0">
                <a:latin typeface="LMMathItalic10"/>
              </a:rPr>
              <a:t>N</a:t>
            </a:r>
            <a:r>
              <a:rPr lang="cs-CZ" baseline="-25000" dirty="0">
                <a:latin typeface="LMMathItalic10"/>
              </a:rPr>
              <a:t>0</a:t>
            </a:r>
            <a:r>
              <a:rPr lang="cs-CZ" sz="1100" dirty="0">
                <a:effectLst/>
                <a:latin typeface="LMRoman8"/>
              </a:rPr>
              <a:t> </a:t>
            </a:r>
            <a:r>
              <a:rPr lang="cs-CZ" sz="1800" dirty="0">
                <a:effectLst/>
                <a:latin typeface="LMRoman10"/>
              </a:rPr>
              <a:t>hodnota </a:t>
            </a:r>
            <a:r>
              <a:rPr lang="cs-CZ" sz="1800" dirty="0" err="1">
                <a:effectLst/>
                <a:latin typeface="LMRoman10"/>
              </a:rPr>
              <a:t>refraktivity</a:t>
            </a:r>
            <a:r>
              <a:rPr lang="cs-CZ" sz="1800" dirty="0">
                <a:effectLst/>
                <a:latin typeface="LMRoman10"/>
              </a:rPr>
              <a:t> v 0 km (N) </a:t>
            </a:r>
          </a:p>
          <a:p>
            <a:r>
              <a:rPr lang="cs-CZ" i="1" dirty="0">
                <a:latin typeface="LMRoman10"/>
              </a:rPr>
              <a:t>h</a:t>
            </a:r>
            <a:r>
              <a:rPr lang="cs-CZ" baseline="-25000" dirty="0">
                <a:latin typeface="LMRoman10"/>
              </a:rPr>
              <a:t>0</a:t>
            </a:r>
            <a:r>
              <a:rPr lang="cs-CZ" dirty="0">
                <a:latin typeface="LMRoman10"/>
              </a:rPr>
              <a:t> výškové měřítko (km)</a:t>
            </a:r>
          </a:p>
          <a:p>
            <a:r>
              <a:rPr lang="cs-CZ" dirty="0">
                <a:latin typeface="LMRoman10"/>
              </a:rPr>
              <a:t>Globální světový průměr </a:t>
            </a:r>
            <a:r>
              <a:rPr lang="cs-CZ" dirty="0">
                <a:latin typeface="Source Sans Pro" panose="020B0503030403020204" pitchFamily="34" charset="0"/>
              </a:rPr>
              <a:t>N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315 N a h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7,35 km</a:t>
            </a:r>
            <a:br>
              <a:rPr lang="cs-CZ" dirty="0">
                <a:latin typeface="Source Sans Pro" panose="020B0503030403020204" pitchFamily="34" charset="0"/>
              </a:rPr>
            </a:br>
            <a:endParaRPr lang="cs-CZ" dirty="0">
              <a:latin typeface="Source Sans Pro" panose="020B0503030403020204" pitchFamily="34" charset="0"/>
            </a:endParaRPr>
          </a:p>
          <a:p>
            <a:endParaRPr lang="cs-CZ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1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670425-E1EA-18DF-CB91-45E0EA68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Měření směrové charakteristiky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840B0398-B01B-C2CE-766B-7A33D9A5B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94" r="13564"/>
          <a:stretch/>
        </p:blipFill>
        <p:spPr>
          <a:xfrm>
            <a:off x="4236719" y="1648409"/>
            <a:ext cx="4635324" cy="4707942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6E1BEFE-CD3C-C44B-A01E-88CAD0A0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26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EB696E-4B18-0912-3A9F-27085DB5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7" y="1648409"/>
            <a:ext cx="3530956" cy="47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F83B65-CFF0-2EE9-1F06-DB3901CB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Časová osa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6F4A2D1-BD27-3742-4CCC-203ED9AC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27</a:t>
            </a:fld>
            <a:endParaRPr lang="cs-CZ" dirty="0"/>
          </a:p>
        </p:txBody>
      </p:sp>
      <p:pic>
        <p:nvPicPr>
          <p:cNvPr id="10" name="Zástupný obsah 9">
            <a:extLst>
              <a:ext uri="{FF2B5EF4-FFF2-40B4-BE49-F238E27FC236}">
                <a16:creationId xmlns:a16="http://schemas.microsoft.com/office/drawing/2014/main" id="{D8C0F8C3-315F-B912-416C-85E9EE5A6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64707"/>
            <a:ext cx="9144000" cy="4073173"/>
          </a:xfrm>
        </p:spPr>
      </p:pic>
    </p:spTree>
    <p:extLst>
      <p:ext uri="{BB962C8B-B14F-4D97-AF65-F5344CB8AC3E}">
        <p14:creationId xmlns:p14="http://schemas.microsoft.com/office/powerpoint/2010/main" val="289756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59861F-B9B4-EEFF-F70D-B3791A67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Refraktivita</a:t>
            </a:r>
            <a:r>
              <a:rPr lang="cs-CZ" dirty="0"/>
              <a:t> (2km)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B21A062-2B45-1ED7-A045-61EA01DC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28</a:t>
            </a:fld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F3B7DFC7-7954-50CB-7666-61AF25C2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1639094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62925-35A6-154F-74F7-553B5705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Zadání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07654B0-2228-6E61-B81C-2EF4A296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Realizace rádiového spoje</a:t>
            </a:r>
          </a:p>
          <a:p>
            <a:r>
              <a:rPr lang="cs-CZ" dirty="0"/>
              <a:t>Sonda měřící podmínky okolí - teplota, tlak, vlhkost, inerciální informace, poloha</a:t>
            </a:r>
          </a:p>
          <a:p>
            <a:r>
              <a:rPr lang="cs-CZ" dirty="0"/>
              <a:t>Tvorba modelu šíření pro daný typ spoje – </a:t>
            </a:r>
            <a:r>
              <a:rPr lang="cs-CZ" i="1" dirty="0"/>
              <a:t>výškový gradient </a:t>
            </a:r>
            <a:r>
              <a:rPr lang="cs-CZ" i="1" dirty="0" err="1"/>
              <a:t>refraktivity</a:t>
            </a:r>
            <a:endParaRPr lang="cs-CZ" i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E5CF839-713C-43AA-96C7-4928010D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4572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9C159D-2A1D-3E3C-392F-F39EFE2F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Hmotnostní rozpad</a:t>
            </a:r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D19EDA3E-118E-2D99-8105-E2E70EB2B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914625"/>
              </p:ext>
            </p:extLst>
          </p:nvPr>
        </p:nvGraphicFramePr>
        <p:xfrm>
          <a:off x="628650" y="1825625"/>
          <a:ext cx="7886700" cy="37388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797485146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212283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0" i="0" dirty="0">
                          <a:latin typeface="Source Sans Pro" panose="020B0503030403020204" pitchFamily="34" charset="0"/>
                        </a:rPr>
                        <a:t>Položka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i="0" dirty="0">
                          <a:latin typeface="Source Sans Pro" panose="020B0503030403020204" pitchFamily="34" charset="0"/>
                        </a:rPr>
                        <a:t>Hmotnost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50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Top </a:t>
                      </a:r>
                      <a:r>
                        <a:rPr lang="cs-CZ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shield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1102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Nucleo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7882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Bot </a:t>
                      </a:r>
                      <a:r>
                        <a:rPr lang="cs-CZ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shield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6357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10x AA + držák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156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84957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3D tisk - držák baterií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6973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Anténa 868 MHz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6649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Case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738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Víčko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 g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280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b="0" i="0" dirty="0">
                          <a:effectLst/>
                          <a:latin typeface="Source Sans Pro" panose="020B0503030403020204" pitchFamily="34" charset="0"/>
                        </a:rPr>
                        <a:t>Celkem</a:t>
                      </a:r>
                      <a:endParaRPr lang="cs-CZ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800" b="0" i="0" dirty="0">
                          <a:effectLst/>
                          <a:latin typeface="Source Sans Pro" panose="020B0503030403020204" pitchFamily="34" charset="0"/>
                        </a:rPr>
                        <a:t>526 g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5934757"/>
                  </a:ext>
                </a:extLst>
              </a:tr>
            </a:tbl>
          </a:graphicData>
        </a:graphic>
      </p:graphicFrame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AE2F406-9C8A-2F61-DC21-EDA88FBB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5636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C26DB1-D8D2-6FF1-013B-2046AEFD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Rozklad GPGGA zprávy</a:t>
            </a:r>
          </a:p>
        </p:txBody>
      </p:sp>
      <p:pic>
        <p:nvPicPr>
          <p:cNvPr id="6" name="Zástupný obsah 5" descr="Obsah obrázku stůl&#10;&#10;Popis byl vytvořen automaticky">
            <a:extLst>
              <a:ext uri="{FF2B5EF4-FFF2-40B4-BE49-F238E27FC236}">
                <a16:creationId xmlns:a16="http://schemas.microsoft.com/office/drawing/2014/main" id="{274A280A-087A-0E2E-8533-818235F9D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278" y="1456144"/>
            <a:ext cx="7714072" cy="5206821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B27FB58-0E39-1120-45E6-C2C4733D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0454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E388A4-D6C5-AA65-1D74-7F6E9D79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Měření náklonu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F9E032C-116A-4EAF-FB75-FB2E5B2F8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773" y="2167553"/>
            <a:ext cx="4381412" cy="3333595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A197547-4CC7-2AF0-0BAB-F60A45A2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31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4C4F5A76-4C77-80DD-A274-E9BD0C8EA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7553"/>
            <a:ext cx="4717884" cy="33335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Rukopis 13">
                <a:extLst>
                  <a:ext uri="{FF2B5EF4-FFF2-40B4-BE49-F238E27FC236}">
                    <a16:creationId xmlns:a16="http://schemas.microsoft.com/office/drawing/2014/main" id="{5523D6A5-920D-D72A-9144-CC0C1703760C}"/>
                  </a:ext>
                </a:extLst>
              </p14:cNvPr>
              <p14:cNvContentPartPr/>
              <p14:nvPr/>
            </p14:nvContentPartPr>
            <p14:xfrm>
              <a:off x="6309991" y="1527879"/>
              <a:ext cx="360" cy="360"/>
            </p14:xfrm>
          </p:contentPart>
        </mc:Choice>
        <mc:Fallback>
          <p:pic>
            <p:nvPicPr>
              <p:cNvPr id="14" name="Rukopis 13">
                <a:extLst>
                  <a:ext uri="{FF2B5EF4-FFF2-40B4-BE49-F238E27FC236}">
                    <a16:creationId xmlns:a16="http://schemas.microsoft.com/office/drawing/2014/main" id="{5523D6A5-920D-D72A-9144-CC0C170376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4511" y="151275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Rukopis 15">
                <a:extLst>
                  <a:ext uri="{FF2B5EF4-FFF2-40B4-BE49-F238E27FC236}">
                    <a16:creationId xmlns:a16="http://schemas.microsoft.com/office/drawing/2014/main" id="{E41EF315-46EE-393E-5156-9D51A568AEAD}"/>
                  </a:ext>
                </a:extLst>
              </p14:cNvPr>
              <p14:cNvContentPartPr/>
              <p14:nvPr/>
            </p14:nvContentPartPr>
            <p14:xfrm>
              <a:off x="6176431" y="1265439"/>
              <a:ext cx="360" cy="360"/>
            </p14:xfrm>
          </p:contentPart>
        </mc:Choice>
        <mc:Fallback>
          <p:pic>
            <p:nvPicPr>
              <p:cNvPr id="16" name="Rukopis 15">
                <a:extLst>
                  <a:ext uri="{FF2B5EF4-FFF2-40B4-BE49-F238E27FC236}">
                    <a16:creationId xmlns:a16="http://schemas.microsoft.com/office/drawing/2014/main" id="{E41EF315-46EE-393E-5156-9D51A568AE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0951" y="1250319"/>
                <a:ext cx="30960" cy="3096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8B044C40-24B1-8932-919D-591EEFCFCF03}"/>
              </a:ext>
            </a:extLst>
          </p:cNvPr>
          <p:cNvCxnSpPr>
            <a:cxnSpLocks/>
          </p:cNvCxnSpPr>
          <p:nvPr/>
        </p:nvCxnSpPr>
        <p:spPr>
          <a:xfrm>
            <a:off x="4652773" y="1527879"/>
            <a:ext cx="0" cy="533012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65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96B48E-2646-E026-7FF3-51A96965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Použité komponenty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84D031-2CEB-ADE1-4AD7-7C7FF6411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AM2320 – teplota, vlhkost</a:t>
            </a:r>
          </a:p>
          <a:p>
            <a:r>
              <a:rPr lang="cs-CZ" dirty="0"/>
              <a:t>MS5607 – teplota, tlak</a:t>
            </a:r>
          </a:p>
          <a:p>
            <a:r>
              <a:rPr lang="cs-CZ" dirty="0"/>
              <a:t>MPU9250 – </a:t>
            </a:r>
            <a:r>
              <a:rPr lang="cs-CZ" dirty="0" err="1"/>
              <a:t>interciální</a:t>
            </a:r>
            <a:r>
              <a:rPr lang="cs-CZ" dirty="0"/>
              <a:t> informace</a:t>
            </a:r>
          </a:p>
          <a:p>
            <a:r>
              <a:rPr lang="cs-CZ" dirty="0"/>
              <a:t>TELIT LE70-868 - </a:t>
            </a:r>
            <a:r>
              <a:rPr lang="cs-CZ" dirty="0" err="1"/>
              <a:t>Tx</a:t>
            </a:r>
            <a:endParaRPr lang="cs-CZ" dirty="0"/>
          </a:p>
          <a:p>
            <a:r>
              <a:rPr lang="cs-CZ" dirty="0"/>
              <a:t>u-</a:t>
            </a:r>
            <a:r>
              <a:rPr lang="cs-CZ" dirty="0" err="1"/>
              <a:t>blox</a:t>
            </a:r>
            <a:r>
              <a:rPr lang="cs-CZ" dirty="0"/>
              <a:t> SAM-M8Q – GNSS přijímač</a:t>
            </a:r>
          </a:p>
          <a:p>
            <a:r>
              <a:rPr lang="cs-CZ" dirty="0" err="1"/>
              <a:t>OpenLog</a:t>
            </a:r>
            <a:r>
              <a:rPr lang="cs-CZ" dirty="0"/>
              <a:t> – čtečka SD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F47D0D7-D78B-6AF0-B391-52949171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32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85541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12057A-4FFF-00D5-F489-D94CFD77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Posílaná a ukládaná data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882B85AF-94AB-F3C7-F3C5-262D0840CA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TX</a:t>
            </a:r>
          </a:p>
          <a:p>
            <a:pPr lvl="1"/>
            <a:r>
              <a:rPr lang="cs-CZ" dirty="0"/>
              <a:t>Čas</a:t>
            </a:r>
          </a:p>
          <a:p>
            <a:pPr lvl="1"/>
            <a:r>
              <a:rPr lang="cs-CZ" dirty="0"/>
              <a:t>GPS souřadnice</a:t>
            </a:r>
          </a:p>
          <a:p>
            <a:pPr lvl="1"/>
            <a:r>
              <a:rPr lang="cs-CZ" dirty="0"/>
              <a:t>Výška</a:t>
            </a:r>
          </a:p>
          <a:p>
            <a:pPr lvl="1"/>
            <a:r>
              <a:rPr lang="cs-CZ" dirty="0"/>
              <a:t>Rychlost</a:t>
            </a:r>
          </a:p>
          <a:p>
            <a:pPr lvl="1"/>
            <a:r>
              <a:rPr lang="cs-CZ" dirty="0"/>
              <a:t>Teplota (MS5607)</a:t>
            </a:r>
          </a:p>
          <a:p>
            <a:pPr lvl="1"/>
            <a:r>
              <a:rPr lang="cs-CZ" dirty="0"/>
              <a:t>Tlak (MS5607)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732A1E0-D253-3374-985B-0BC6FEC209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SD</a:t>
            </a:r>
          </a:p>
          <a:p>
            <a:pPr lvl="1"/>
            <a:r>
              <a:rPr lang="cs-CZ" dirty="0"/>
              <a:t>TX zpráva</a:t>
            </a:r>
          </a:p>
          <a:p>
            <a:pPr lvl="1"/>
            <a:r>
              <a:rPr lang="cs-CZ" dirty="0"/>
              <a:t>Teplota AM2320</a:t>
            </a:r>
          </a:p>
          <a:p>
            <a:pPr lvl="1"/>
            <a:r>
              <a:rPr lang="cs-CZ" dirty="0"/>
              <a:t>Vlhkost AM2320</a:t>
            </a:r>
          </a:p>
          <a:p>
            <a:pPr lvl="1"/>
            <a:r>
              <a:rPr lang="cs-CZ" dirty="0"/>
              <a:t>Odchylky přesnosti</a:t>
            </a:r>
          </a:p>
          <a:p>
            <a:pPr lvl="2"/>
            <a:r>
              <a:rPr lang="cs-CZ" dirty="0"/>
              <a:t>PDOP, HDOP, PDOP</a:t>
            </a:r>
          </a:p>
          <a:p>
            <a:pPr lvl="1"/>
            <a:r>
              <a:rPr lang="cs-CZ" dirty="0"/>
              <a:t>Počet viditelných satelitů</a:t>
            </a:r>
          </a:p>
          <a:p>
            <a:pPr lvl="1"/>
            <a:r>
              <a:rPr lang="cs-CZ" dirty="0"/>
              <a:t>Inerciální informace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36E262E-CB9D-91BA-8F81-FBF698CF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40471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 descr="Obsah obrázku exteriér&#10;&#10;Popis byl vytvořen automaticky">
            <a:extLst>
              <a:ext uri="{FF2B5EF4-FFF2-40B4-BE49-F238E27FC236}">
                <a16:creationId xmlns:a16="http://schemas.microsoft.com/office/drawing/2014/main" id="{630754A5-9731-AF94-12EE-E8F770266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070"/>
          <a:stretch/>
        </p:blipFill>
        <p:spPr>
          <a:xfrm>
            <a:off x="2" y="-4644"/>
            <a:ext cx="9143998" cy="6862644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5292F9B-6A23-94AE-E51E-E5497D31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34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77254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B43CEE9-C29C-4535-D3E0-21BFC640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35</a:t>
            </a:fld>
            <a:endParaRPr lang="cs-CZ" dirty="0"/>
          </a:p>
        </p:txBody>
      </p:sp>
      <p:pic>
        <p:nvPicPr>
          <p:cNvPr id="12" name="Obrázek 11" descr="Obsah obrázku mapa&#10;&#10;Popis byl vytvořen automaticky">
            <a:extLst>
              <a:ext uri="{FF2B5EF4-FFF2-40B4-BE49-F238E27FC236}">
                <a16:creationId xmlns:a16="http://schemas.microsoft.com/office/drawing/2014/main" id="{022B86D6-A2EE-03CF-88EC-8E79B403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1935"/>
            <a:ext cx="9144000" cy="52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3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61ECE-8BE7-E1A5-4CAB-07EF883D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Uspořádání experimentu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052A2A45-6E73-0D57-DB84-E78CC39D8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2252646"/>
            <a:ext cx="8515350" cy="3239299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222385E-20AF-B838-4A5D-C14A8271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</a:t>
            </a:fld>
            <a:endParaRPr lang="cs-CZ" dirty="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686B9ECA-0DE3-9701-D4E8-C15C1128A273}"/>
              </a:ext>
            </a:extLst>
          </p:cNvPr>
          <p:cNvSpPr/>
          <p:nvPr/>
        </p:nvSpPr>
        <p:spPr>
          <a:xfrm>
            <a:off x="5165891" y="2169735"/>
            <a:ext cx="3723588" cy="15632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atin typeface="Source Sans Pro" panose="020B0503030403020204" pitchFamily="34" charset="0"/>
            </a:endParaRP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4F272371-B1A9-5AEA-C307-E4866F70ABD4}"/>
              </a:ext>
            </a:extLst>
          </p:cNvPr>
          <p:cNvSpPr/>
          <p:nvPr/>
        </p:nvSpPr>
        <p:spPr>
          <a:xfrm>
            <a:off x="69227" y="2169736"/>
            <a:ext cx="3908884" cy="2780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atin typeface="Source Sans Pro" panose="020B0503030403020204" pitchFamily="34" charset="0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345C0D81-190B-C472-679B-9546B4258EF2}"/>
              </a:ext>
            </a:extLst>
          </p:cNvPr>
          <p:cNvSpPr/>
          <p:nvPr/>
        </p:nvSpPr>
        <p:spPr>
          <a:xfrm>
            <a:off x="5165891" y="3764212"/>
            <a:ext cx="3723588" cy="18106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atin typeface="Source Sans Pro" panose="020B0503030403020204" pitchFamily="34" charset="0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561D49F7-94AB-A6E3-FA2E-B4F07C218BC9}"/>
              </a:ext>
            </a:extLst>
          </p:cNvPr>
          <p:cNvSpPr txBox="1"/>
          <p:nvPr/>
        </p:nvSpPr>
        <p:spPr>
          <a:xfrm>
            <a:off x="1640390" y="506035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Sonda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1EFEF01-ED8C-85E8-EDBA-166E362A99CB}"/>
              </a:ext>
            </a:extLst>
          </p:cNvPr>
          <p:cNvSpPr txBox="1"/>
          <p:nvPr/>
        </p:nvSpPr>
        <p:spPr>
          <a:xfrm>
            <a:off x="6056137" y="1773599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Pozemní pohyblivý segment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60122BAD-4614-60FB-19A2-EB9BDB179321}"/>
              </a:ext>
            </a:extLst>
          </p:cNvPr>
          <p:cNvSpPr txBox="1"/>
          <p:nvPr/>
        </p:nvSpPr>
        <p:spPr>
          <a:xfrm>
            <a:off x="6106856" y="5606053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Pozemní statický segment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7806C7DD-FF1D-44C8-40F8-4DCB39B02E8A}"/>
              </a:ext>
            </a:extLst>
          </p:cNvPr>
          <p:cNvSpPr txBox="1"/>
          <p:nvPr/>
        </p:nvSpPr>
        <p:spPr>
          <a:xfrm>
            <a:off x="4061283" y="3647473"/>
            <a:ext cx="10214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868 MHz</a:t>
            </a:r>
          </a:p>
        </p:txBody>
      </p:sp>
    </p:spTree>
    <p:extLst>
      <p:ext uri="{BB962C8B-B14F-4D97-AF65-F5344CB8AC3E}">
        <p14:creationId xmlns:p14="http://schemas.microsoft.com/office/powerpoint/2010/main" val="24705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71DF20-5CC6-2188-9291-83BC157F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</a:t>
            </a:r>
            <a:endParaRPr lang="cs-CZ" b="1" dirty="0">
              <a:ea typeface="Source Sans Pro" panose="020B0503030403020204" pitchFamily="34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4F1066-20A5-92B6-E349-D9C7299C9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146999" cy="4351338"/>
          </a:xfrm>
        </p:spPr>
        <p:txBody>
          <a:bodyPr>
            <a:normAutofit lnSpcReduction="10000"/>
          </a:bodyPr>
          <a:lstStyle/>
          <a:p>
            <a:r>
              <a:rPr lang="cs-CZ" dirty="0"/>
              <a:t>Vyčítání dat ze senzorů, GNSS modulu</a:t>
            </a:r>
          </a:p>
          <a:p>
            <a:r>
              <a:rPr lang="cs-CZ" dirty="0"/>
              <a:t>Formátování vysílací zprávy (minimum dat)</a:t>
            </a:r>
          </a:p>
          <a:p>
            <a:r>
              <a:rPr lang="cs-CZ" dirty="0"/>
              <a:t>Ukládání dat na SD kartu</a:t>
            </a:r>
          </a:p>
          <a:p>
            <a:r>
              <a:rPr lang="cs-CZ" dirty="0"/>
              <a:t>Funkčnost v nízkých teplotách</a:t>
            </a:r>
          </a:p>
          <a:p>
            <a:endParaRPr lang="cs-CZ" dirty="0"/>
          </a:p>
          <a:p>
            <a:r>
              <a:rPr lang="cs-CZ" dirty="0"/>
              <a:t>Vypouštění pod záštitou ČHMÚ</a:t>
            </a:r>
          </a:p>
          <a:p>
            <a:pPr lvl="1"/>
            <a:r>
              <a:rPr lang="cs-CZ" dirty="0"/>
              <a:t>Termín vypouštění</a:t>
            </a:r>
          </a:p>
          <a:p>
            <a:pPr lvl="1"/>
            <a:r>
              <a:rPr lang="cs-CZ" dirty="0"/>
              <a:t>Mechanické požadavky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BF73980-EAC2-CEE7-2398-6ED77988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4</a:t>
            </a:fld>
            <a:endParaRPr lang="cs-CZ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1FB1B75-8701-E1C3-426A-483F870DA0C9}"/>
              </a:ext>
            </a:extLst>
          </p:cNvPr>
          <p:cNvSpPr txBox="1"/>
          <p:nvPr/>
        </p:nvSpPr>
        <p:spPr>
          <a:xfrm>
            <a:off x="628650" y="6308208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GNSS - </a:t>
            </a:r>
            <a:r>
              <a:rPr lang="cs-CZ" dirty="0" err="1">
                <a:latin typeface="Source Sans Pro" panose="020B0503030403020204" pitchFamily="34" charset="0"/>
              </a:rPr>
              <a:t>Global</a:t>
            </a:r>
            <a:r>
              <a:rPr lang="cs-CZ" dirty="0">
                <a:latin typeface="Source Sans Pro" panose="020B0503030403020204" pitchFamily="34" charset="0"/>
              </a:rPr>
              <a:t> </a:t>
            </a:r>
            <a:r>
              <a:rPr lang="cs-CZ" dirty="0" err="1">
                <a:latin typeface="Source Sans Pro" panose="020B0503030403020204" pitchFamily="34" charset="0"/>
              </a:rPr>
              <a:t>navigation</a:t>
            </a:r>
            <a:r>
              <a:rPr lang="cs-CZ" dirty="0">
                <a:latin typeface="Source Sans Pro" panose="020B0503030403020204" pitchFamily="34" charset="0"/>
              </a:rPr>
              <a:t> </a:t>
            </a:r>
            <a:r>
              <a:rPr lang="cs-CZ" dirty="0" err="1">
                <a:latin typeface="Source Sans Pro" panose="020B0503030403020204" pitchFamily="34" charset="0"/>
              </a:rPr>
              <a:t>satellite</a:t>
            </a:r>
            <a:r>
              <a:rPr lang="cs-CZ" dirty="0">
                <a:latin typeface="Source Sans Pro" panose="020B0503030403020204" pitchFamily="34" charset="0"/>
              </a:rPr>
              <a:t> </a:t>
            </a:r>
            <a:r>
              <a:rPr lang="cs-CZ" dirty="0" err="1">
                <a:latin typeface="Source Sans Pro" panose="020B0503030403020204" pitchFamily="34" charset="0"/>
              </a:rPr>
              <a:t>system</a:t>
            </a:r>
            <a:endParaRPr lang="cs-CZ" dirty="0">
              <a:latin typeface="Source Sans Pro" panose="020B0503030403020204" pitchFamily="34" charset="0"/>
            </a:endParaRPr>
          </a:p>
        </p:txBody>
      </p:sp>
      <p:pic>
        <p:nvPicPr>
          <p:cNvPr id="14" name="Obrázek 13" descr="Obsah obrázku tráva, exteriér, země, obrubník&#10;&#10;Popis byl vytvořen automaticky">
            <a:extLst>
              <a:ext uri="{FF2B5EF4-FFF2-40B4-BE49-F238E27FC236}">
                <a16:creationId xmlns:a16="http://schemas.microsoft.com/office/drawing/2014/main" id="{591A8AE4-BB3F-DFAF-5CE1-6C736DE53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9" r="21185"/>
          <a:stretch/>
        </p:blipFill>
        <p:spPr>
          <a:xfrm>
            <a:off x="5711725" y="681037"/>
            <a:ext cx="3432275" cy="552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2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AF4A3E-0F62-B09F-15DD-CF8BD12F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– hardware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015A7C-A3CD-773D-26AB-88DA7D90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Vývojové moduly s integrovanými obvody</a:t>
            </a:r>
          </a:p>
          <a:p>
            <a:r>
              <a:rPr lang="cs-CZ" dirty="0" err="1"/>
              <a:t>Nucleo</a:t>
            </a:r>
            <a:r>
              <a:rPr lang="cs-CZ" dirty="0"/>
              <a:t> F446RE</a:t>
            </a:r>
          </a:p>
          <a:p>
            <a:r>
              <a:rPr lang="cs-CZ" dirty="0"/>
              <a:t>Výběr komponent – teplotní rozsah, dostupnost</a:t>
            </a:r>
          </a:p>
          <a:p>
            <a:r>
              <a:rPr lang="cs-CZ" dirty="0"/>
              <a:t>Spínaný zdroj a LDO</a:t>
            </a:r>
          </a:p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A4174F9-60BA-DF7D-82CE-34A366CC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5</a:t>
            </a:fld>
            <a:endParaRPr lang="cs-CZ" dirty="0"/>
          </a:p>
        </p:txBody>
      </p:sp>
      <p:pic>
        <p:nvPicPr>
          <p:cNvPr id="6" name="Obrázek 5" descr="Obsah obrázku text, elektronika, obvod&#10;&#10;Popis byl vytvořen automaticky">
            <a:extLst>
              <a:ext uri="{FF2B5EF4-FFF2-40B4-BE49-F238E27FC236}">
                <a16:creationId xmlns:a16="http://schemas.microsoft.com/office/drawing/2014/main" id="{8B3E00A8-2A4D-92F4-6EC8-8B552828D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1060413" y="3892731"/>
            <a:ext cx="3649057" cy="2600143"/>
          </a:xfrm>
          <a:prstGeom prst="rect">
            <a:avLst/>
          </a:prstGeom>
        </p:spPr>
      </p:pic>
      <p:pic>
        <p:nvPicPr>
          <p:cNvPr id="8" name="Obrázek 7" descr="Obsah obrázku text, elektronika, obvod&#10;&#10;Popis byl vytvořen automaticky">
            <a:extLst>
              <a:ext uri="{FF2B5EF4-FFF2-40B4-BE49-F238E27FC236}">
                <a16:creationId xmlns:a16="http://schemas.microsoft.com/office/drawing/2014/main" id="{FFD12DBD-5861-43D7-648E-0CCA8412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70" y="3565523"/>
            <a:ext cx="3720014" cy="28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0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4CB6A192-FD35-84BA-4308-ED8CD60F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28" y="2076292"/>
            <a:ext cx="3586280" cy="4781707"/>
          </a:xfrm>
          <a:prstGeom prst="rect">
            <a:avLst/>
          </a:prstGeom>
        </p:spPr>
      </p:pic>
      <p:pic>
        <p:nvPicPr>
          <p:cNvPr id="8" name="Obrázek 7" descr="Obsah obrázku jídelní nádobí&#10;&#10;Popis byl vytvořen automaticky">
            <a:extLst>
              <a:ext uri="{FF2B5EF4-FFF2-40B4-BE49-F238E27FC236}">
                <a16:creationId xmlns:a16="http://schemas.microsoft.com/office/drawing/2014/main" id="{88D8C0C1-E84B-6F79-1555-A25EBAB72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5" b="99375" l="10000" r="98833">
                        <a14:foregroundMark x1="44667" y1="92875" x2="44667" y2="92875"/>
                        <a14:foregroundMark x1="46167" y1="97375" x2="46167" y2="97375"/>
                        <a14:foregroundMark x1="30333" y1="6125" x2="30333" y2="6125"/>
                        <a14:foregroundMark x1="31000" y1="6000" x2="31000" y2="6000"/>
                        <a14:foregroundMark x1="32667" y1="6500" x2="25000" y2="5250"/>
                        <a14:foregroundMark x1="23667" y1="25000" x2="25000" y2="3000"/>
                        <a14:foregroundMark x1="25000" y1="3000" x2="69500" y2="375"/>
                        <a14:foregroundMark x1="69500" y1="375" x2="78167" y2="10625"/>
                        <a14:foregroundMark x1="78167" y1="10625" x2="69167" y2="63375"/>
                        <a14:foregroundMark x1="69167" y1="63375" x2="72000" y2="47500"/>
                        <a14:foregroundMark x1="23333" y1="24375" x2="31167" y2="92250"/>
                        <a14:foregroundMark x1="31167" y1="92250" x2="57167" y2="99375"/>
                        <a14:foregroundMark x1="57167" y1="99375" x2="75000" y2="95000"/>
                        <a14:foregroundMark x1="75000" y1="95000" x2="73167" y2="44625"/>
                        <a14:foregroundMark x1="73167" y1="44625" x2="75333" y2="39375"/>
                        <a14:foregroundMark x1="31000" y1="91500" x2="30500" y2="99000"/>
                        <a14:foregroundMark x1="44833" y1="59875" x2="44833" y2="86625"/>
                        <a14:foregroundMark x1="44833" y1="86625" x2="48833" y2="53750"/>
                        <a14:foregroundMark x1="48833" y1="53750" x2="50500" y2="78125"/>
                        <a14:foregroundMark x1="50500" y1="78125" x2="54667" y2="81250"/>
                        <a14:foregroundMark x1="52167" y1="57125" x2="53833" y2="76000"/>
                        <a14:foregroundMark x1="17667" y1="875" x2="15097" y2="84500"/>
                        <a14:foregroundMark x1="85500" y1="750" x2="81167" y2="92625"/>
                        <a14:foregroundMark x1="81167" y1="92625" x2="93167" y2="21375"/>
                        <a14:foregroundMark x1="88333" y1="23250" x2="93167" y2="3250"/>
                        <a14:foregroundMark x1="93167" y1="3250" x2="93167" y2="3250"/>
                        <a14:foregroundMark x1="88667" y1="36750" x2="93833" y2="99125"/>
                        <a14:foregroundMark x1="96167" y1="96875" x2="98833" y2="27375"/>
                        <a14:backgroundMark x1="10667" y1="625" x2="12000" y2="84250"/>
                        <a14:backgroundMark x1="12000" y1="84250" x2="12500" y2="84625"/>
                        <a14:backgroundMark x1="12500" y1="84500" x2="12500" y2="99250"/>
                        <a14:backgroundMark x1="10000" y1="82375" x2="10000" y2="82375"/>
                        <a14:backgroundMark x1="10000" y1="84625" x2="10000" y2="84625"/>
                        <a14:backgroundMark x1="10000" y1="84500" x2="10833" y2="84625"/>
                      </a14:backgroundRemoval>
                    </a14:imgEffect>
                  </a14:imgLayer>
                </a14:imgProps>
              </a:ext>
            </a:extLst>
          </a:blip>
          <a:srcRect r="9251"/>
          <a:stretch/>
        </p:blipFill>
        <p:spPr>
          <a:xfrm>
            <a:off x="5964138" y="2076293"/>
            <a:ext cx="3254507" cy="478170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2277882-4C82-F4C0-5E98-D459663E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– mechanická zástavba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9AFE79-5179-F283-2F04-EF794C3BF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Přesné 3D modely modulů</a:t>
            </a:r>
          </a:p>
          <a:p>
            <a:r>
              <a:rPr lang="cs-CZ" dirty="0"/>
              <a:t>Možnost vytištění na 3D tiskárně</a:t>
            </a:r>
          </a:p>
          <a:p>
            <a:r>
              <a:rPr lang="cs-CZ" dirty="0"/>
              <a:t>Ovlivnění antény</a:t>
            </a:r>
          </a:p>
          <a:p>
            <a:r>
              <a:rPr lang="cs-CZ" dirty="0"/>
              <a:t>Připojení sondy ČHMÚ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601E052-9896-95D5-1471-BD9B6288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6</a:t>
            </a:fld>
            <a:endParaRPr lang="cs-CZ" dirty="0"/>
          </a:p>
        </p:txBody>
      </p:sp>
      <p:pic>
        <p:nvPicPr>
          <p:cNvPr id="12" name="Obrázek 11" descr="Obsah obrázku zeď, interiér, stůl&#10;&#10;Popis byl vytvořen automaticky">
            <a:extLst>
              <a:ext uri="{FF2B5EF4-FFF2-40B4-BE49-F238E27FC236}">
                <a16:creationId xmlns:a16="http://schemas.microsoft.com/office/drawing/2014/main" id="{81EBB96F-9C70-E50F-B08A-96EDF6E1B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73"/>
          <a:stretch/>
        </p:blipFill>
        <p:spPr>
          <a:xfrm>
            <a:off x="2256171" y="4027892"/>
            <a:ext cx="2315829" cy="2489589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AA82664C-7733-A229-94C5-092D7614C3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39" t="-909" r="14140" b="909"/>
          <a:stretch/>
        </p:blipFill>
        <p:spPr>
          <a:xfrm>
            <a:off x="176678" y="4185846"/>
            <a:ext cx="2315829" cy="26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22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B453A4-66BF-7144-DFE8-E32BBFE4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- firmware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94E9A4-4DF4-D2E4-C1E2-57385A30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346473" cy="4351338"/>
          </a:xfrm>
        </p:spPr>
        <p:txBody>
          <a:bodyPr/>
          <a:lstStyle/>
          <a:p>
            <a:r>
              <a:rPr lang="cs-CZ" dirty="0"/>
              <a:t>Vyčítání a posílání dat</a:t>
            </a:r>
          </a:p>
          <a:p>
            <a:r>
              <a:rPr lang="cs-CZ" dirty="0"/>
              <a:t>Měření náklonu sondy</a:t>
            </a:r>
          </a:p>
          <a:p>
            <a:r>
              <a:rPr lang="cs-CZ" dirty="0" err="1"/>
              <a:t>Watchdog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78B0746-08C7-453C-6A00-95AEEADE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7</a:t>
            </a:fld>
            <a:endParaRPr lang="cs-CZ" dirty="0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3CEB8795-2999-CCA1-AF3C-0C67328F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173" y="-299093"/>
            <a:ext cx="6214484" cy="87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5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04AD5D-F218-337E-C3FC-7083717C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Pozemní segment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ACF2A1-D231-2881-45E0-771B3ADF6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383"/>
            <a:ext cx="7886700" cy="4351338"/>
          </a:xfrm>
        </p:spPr>
        <p:txBody>
          <a:bodyPr>
            <a:normAutofit/>
          </a:bodyPr>
          <a:lstStyle/>
          <a:p>
            <a:r>
              <a:rPr lang="cs-CZ" sz="2400" dirty="0"/>
              <a:t>Spektrální analyzátor</a:t>
            </a:r>
          </a:p>
          <a:p>
            <a:r>
              <a:rPr lang="cs-CZ" sz="2400" dirty="0"/>
              <a:t>Anténní sledovač</a:t>
            </a:r>
          </a:p>
          <a:p>
            <a:pPr lvl="1"/>
            <a:r>
              <a:rPr lang="cs-CZ" dirty="0"/>
              <a:t>Formátování pro elektroniku </a:t>
            </a:r>
            <a:br>
              <a:rPr lang="cs-CZ" dirty="0"/>
            </a:br>
            <a:r>
              <a:rPr lang="cs-CZ" dirty="0"/>
              <a:t>sledovače</a:t>
            </a:r>
          </a:p>
          <a:p>
            <a:r>
              <a:rPr lang="cs-CZ" sz="2400" dirty="0"/>
              <a:t>Sledovač sondy</a:t>
            </a:r>
          </a:p>
          <a:p>
            <a:pPr lvl="1"/>
            <a:r>
              <a:rPr lang="cs-CZ" dirty="0"/>
              <a:t>Python skript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E4841FB-3B84-BC4A-F6D3-7C55AAEF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8</a:t>
            </a:fld>
            <a:endParaRPr lang="cs-CZ" dirty="0"/>
          </a:p>
        </p:txBody>
      </p:sp>
      <p:pic>
        <p:nvPicPr>
          <p:cNvPr id="8" name="Obrázek 7" descr="Obsah obrázku text, elektronika&#10;&#10;Popis byl vytvořen automaticky">
            <a:extLst>
              <a:ext uri="{FF2B5EF4-FFF2-40B4-BE49-F238E27FC236}">
                <a16:creationId xmlns:a16="http://schemas.microsoft.com/office/drawing/2014/main" id="{BB8B2915-951A-410B-97CF-EE9544995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" t="53888" r="43705"/>
          <a:stretch/>
        </p:blipFill>
        <p:spPr>
          <a:xfrm>
            <a:off x="628650" y="4223264"/>
            <a:ext cx="3784730" cy="2315649"/>
          </a:xfrm>
          <a:prstGeom prst="rect">
            <a:avLst/>
          </a:prstGeom>
        </p:spPr>
      </p:pic>
      <p:pic>
        <p:nvPicPr>
          <p:cNvPr id="10" name="Obrázek 9" descr="Obsah obrázku obloha, strom, exteriér, den&#10;&#10;Popis byl vytvořen automaticky">
            <a:extLst>
              <a:ext uri="{FF2B5EF4-FFF2-40B4-BE49-F238E27FC236}">
                <a16:creationId xmlns:a16="http://schemas.microsoft.com/office/drawing/2014/main" id="{02058F6A-0A26-61FB-2637-6F1A331F3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42" y="1027907"/>
            <a:ext cx="3360190" cy="50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1580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3810</TotalTime>
  <Words>603</Words>
  <Application>Microsoft Macintosh PowerPoint</Application>
  <PresentationFormat>Předvádění na obrazovce (4:3)</PresentationFormat>
  <Paragraphs>191</Paragraphs>
  <Slides>36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36</vt:i4>
      </vt:variant>
    </vt:vector>
  </HeadingPairs>
  <TitlesOfParts>
    <vt:vector size="45" baseType="lpstr">
      <vt:lpstr>Arial</vt:lpstr>
      <vt:lpstr>Calibri</vt:lpstr>
      <vt:lpstr>LMMathItalic10</vt:lpstr>
      <vt:lpstr>LMRoman10</vt:lpstr>
      <vt:lpstr>LMRoman8</vt:lpstr>
      <vt:lpstr>Source Sans Pro</vt:lpstr>
      <vt:lpstr>Source Sans Pro SemiBold</vt:lpstr>
      <vt:lpstr>Times New Roman</vt:lpstr>
      <vt:lpstr>Motiv Office</vt:lpstr>
      <vt:lpstr>Přenos telemetrických dat z meteorologického balónu</vt:lpstr>
      <vt:lpstr>Osnova</vt:lpstr>
      <vt:lpstr>Zadání práce</vt:lpstr>
      <vt:lpstr>Uspořádání experimentu</vt:lpstr>
      <vt:lpstr>Sonda</vt:lpstr>
      <vt:lpstr>Sonda – hardware</vt:lpstr>
      <vt:lpstr>Sonda – mechanická zástavba</vt:lpstr>
      <vt:lpstr>Sonda - firmware</vt:lpstr>
      <vt:lpstr>Pozemní segment </vt:lpstr>
      <vt:lpstr>Sonda - testování</vt:lpstr>
      <vt:lpstr>Měření baterií</vt:lpstr>
      <vt:lpstr>Testování spoje na zemi</vt:lpstr>
      <vt:lpstr>Experiment</vt:lpstr>
      <vt:lpstr>Sledovač sondy</vt:lpstr>
      <vt:lpstr>Profil teploty, vlhkosti a refraktivit</vt:lpstr>
      <vt:lpstr>Profil refraktivity - proložení</vt:lpstr>
      <vt:lpstr>Závěr</vt:lpstr>
      <vt:lpstr>Prezentace aplikace PowerPoint</vt:lpstr>
      <vt:lpstr>Děkuji za pozornost</vt:lpstr>
      <vt:lpstr>Proč jste z GPS přijímače nevyčítal přímo zprávy GPGGA, které obsahují všechny nezbytné informace o poloze a také kvalitě příjmu GPS signálu?  </vt:lpstr>
      <vt:lpstr>Prezentace aplikace PowerPoint</vt:lpstr>
      <vt:lpstr>Šly by pro potřeby vašeho měření použít také signálová metadata z použitého modulu Telit LE70-868? </vt:lpstr>
      <vt:lpstr>Prezentace aplikace PowerPoint</vt:lpstr>
      <vt:lpstr>Sundávání sondy</vt:lpstr>
      <vt:lpstr>Prezentace aplikace PowerPoint</vt:lpstr>
      <vt:lpstr>Model ITU-R P.453</vt:lpstr>
      <vt:lpstr>Měření směrové charakteristiky</vt:lpstr>
      <vt:lpstr>Časová osa</vt:lpstr>
      <vt:lpstr>Refraktivita (2km)</vt:lpstr>
      <vt:lpstr>Hmotnostní rozpad</vt:lpstr>
      <vt:lpstr>Rozklad GPGGA zprávy</vt:lpstr>
      <vt:lpstr>Měření náklonu</vt:lpstr>
      <vt:lpstr>Použité komponenty</vt:lpstr>
      <vt:lpstr>Posílaná a ukládaná data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Přenos telemetrických dat z meteorologického balónu</dc:title>
  <dc:creator>Dvorak, Jakub</dc:creator>
  <cp:lastModifiedBy>Dvorak, Jakub</cp:lastModifiedBy>
  <cp:revision>23</cp:revision>
  <dcterms:created xsi:type="dcterms:W3CDTF">2022-06-07T21:39:54Z</dcterms:created>
  <dcterms:modified xsi:type="dcterms:W3CDTF">2022-06-10T13:10:37Z</dcterms:modified>
</cp:coreProperties>
</file>